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75" r:id="rId3"/>
    <p:sldId id="278" r:id="rId4"/>
    <p:sldId id="282" r:id="rId5"/>
    <p:sldId id="276" r:id="rId6"/>
    <p:sldId id="267" r:id="rId7"/>
    <p:sldId id="279" r:id="rId8"/>
    <p:sldId id="259" r:id="rId9"/>
    <p:sldId id="280" r:id="rId10"/>
    <p:sldId id="260" r:id="rId11"/>
    <p:sldId id="281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3F49"/>
    <a:srgbClr val="8BB3D5"/>
    <a:srgbClr val="939DB5"/>
    <a:srgbClr val="AAD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55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2" y="389"/>
      </p:cViewPr>
      <p:guideLst>
        <p:guide orient="horz" pos="21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F9F2-9037-4451-9BF3-A886BC3293CB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C503-9090-45B5-B70A-16AB92828A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F9F2-9037-4451-9BF3-A886BC3293CB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C503-9090-45B5-B70A-16AB92828A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F9F2-9037-4451-9BF3-A886BC3293CB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C503-9090-45B5-B70A-16AB92828A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F9F2-9037-4451-9BF3-A886BC3293CB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C503-9090-45B5-B70A-16AB92828A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F9F2-9037-4451-9BF3-A886BC3293CB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C503-9090-45B5-B70A-16AB92828A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F9F2-9037-4451-9BF3-A886BC3293CB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C503-9090-45B5-B70A-16AB92828A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F9F2-9037-4451-9BF3-A886BC3293CB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C503-9090-45B5-B70A-16AB92828A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F9F2-9037-4451-9BF3-A886BC3293CB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C503-9090-45B5-B70A-16AB92828A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F9F2-9037-4451-9BF3-A886BC3293CB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C503-9090-45B5-B70A-16AB92828A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F9F2-9037-4451-9BF3-A886BC3293CB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C503-9090-45B5-B70A-16AB92828A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F9F2-9037-4451-9BF3-A886BC3293CB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C503-9090-45B5-B70A-16AB92828A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4F9F2-9037-4451-9BF3-A886BC3293CB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7C503-9090-45B5-B70A-16AB92828A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户外, 天空, 建筑物, 大型&#10;&#10;已生成极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551250" y="3000379"/>
            <a:ext cx="3288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4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职业</a:t>
            </a:r>
            <a:r>
              <a:rPr lang="zh-CN" altLang="zh-CN" sz="4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调查报告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EB08833-799F-4B79-BC7F-2977FDEF97BC}"/>
              </a:ext>
            </a:extLst>
          </p:cNvPr>
          <p:cNvGrpSpPr/>
          <p:nvPr/>
        </p:nvGrpSpPr>
        <p:grpSpPr>
          <a:xfrm>
            <a:off x="0" y="1424067"/>
            <a:ext cx="7929244" cy="3566734"/>
            <a:chOff x="0" y="1424067"/>
            <a:chExt cx="7929244" cy="3566734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0" y="3207434"/>
              <a:ext cx="431878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弧形 14"/>
            <p:cNvSpPr/>
            <p:nvPr/>
          </p:nvSpPr>
          <p:spPr>
            <a:xfrm rot="16200000">
              <a:off x="4321474" y="1424067"/>
              <a:ext cx="3566734" cy="3566734"/>
            </a:xfrm>
            <a:prstGeom prst="arc">
              <a:avLst>
                <a:gd name="adj1" fmla="val 16200000"/>
                <a:gd name="adj2" fmla="val 5397994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7839306" y="3111384"/>
              <a:ext cx="89938" cy="899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DFAC8D0-7247-448D-B858-46B235EFA7FC}"/>
              </a:ext>
            </a:extLst>
          </p:cNvPr>
          <p:cNvGrpSpPr/>
          <p:nvPr/>
        </p:nvGrpSpPr>
        <p:grpSpPr>
          <a:xfrm>
            <a:off x="4272061" y="1600934"/>
            <a:ext cx="7939395" cy="3566734"/>
            <a:chOff x="4252605" y="1873311"/>
            <a:chExt cx="7939395" cy="356673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7873218" y="3671668"/>
              <a:ext cx="431878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弧形 15"/>
            <p:cNvSpPr/>
            <p:nvPr/>
          </p:nvSpPr>
          <p:spPr>
            <a:xfrm rot="5400000" flipV="1">
              <a:off x="4295428" y="1873311"/>
              <a:ext cx="3566734" cy="3566734"/>
            </a:xfrm>
            <a:prstGeom prst="arc">
              <a:avLst>
                <a:gd name="adj1" fmla="val 16200000"/>
                <a:gd name="adj2" fmla="val 5397994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252605" y="3581730"/>
              <a:ext cx="89938" cy="899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081B4B5-1C8F-4C91-A514-BBF97E3A2384}"/>
              </a:ext>
            </a:extLst>
          </p:cNvPr>
          <p:cNvSpPr/>
          <p:nvPr/>
        </p:nvSpPr>
        <p:spPr>
          <a:xfrm>
            <a:off x="9929210" y="403625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小组成员：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13009F-9DC1-42FE-8E52-A04BC7BC9707}"/>
              </a:ext>
            </a:extLst>
          </p:cNvPr>
          <p:cNvSpPr/>
          <p:nvPr/>
        </p:nvSpPr>
        <p:spPr>
          <a:xfrm>
            <a:off x="10051093" y="4395050"/>
            <a:ext cx="939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ea typeface="宋体" panose="02010600030101010101" pitchFamily="2" charset="-122"/>
              </a:rPr>
              <a:t>梁达毅 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754023-D65A-4DA1-B741-AAB1A802EACE}"/>
              </a:ext>
            </a:extLst>
          </p:cNvPr>
          <p:cNvSpPr/>
          <p:nvPr/>
        </p:nvSpPr>
        <p:spPr>
          <a:xfrm>
            <a:off x="10049385" y="4700151"/>
            <a:ext cx="939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ea typeface="宋体" panose="02010600030101010101" pitchFamily="2" charset="-122"/>
              </a:rPr>
              <a:t>苏思庭 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D51CED6-0043-4844-8991-491E8E4F6AA0}"/>
              </a:ext>
            </a:extLst>
          </p:cNvPr>
          <p:cNvSpPr/>
          <p:nvPr/>
        </p:nvSpPr>
        <p:spPr>
          <a:xfrm>
            <a:off x="10047677" y="4989903"/>
            <a:ext cx="939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ea typeface="宋体" panose="02010600030101010101" pitchFamily="2" charset="-122"/>
              </a:rPr>
              <a:t>罗春月 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D6789ED-3BDF-4B15-8FF7-D86C09024F9C}"/>
              </a:ext>
            </a:extLst>
          </p:cNvPr>
          <p:cNvSpPr/>
          <p:nvPr/>
        </p:nvSpPr>
        <p:spPr>
          <a:xfrm>
            <a:off x="10047676" y="5282488"/>
            <a:ext cx="939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ea typeface="宋体" panose="02010600030101010101" pitchFamily="2" charset="-122"/>
              </a:rPr>
              <a:t>林潇玲 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C4BDF0D-F67E-4C86-BC72-16065620327E}"/>
              </a:ext>
            </a:extLst>
          </p:cNvPr>
          <p:cNvSpPr/>
          <p:nvPr/>
        </p:nvSpPr>
        <p:spPr>
          <a:xfrm>
            <a:off x="10078085" y="558197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ea typeface="宋体" panose="02010600030101010101" pitchFamily="2" charset="-122"/>
              </a:rPr>
              <a:t>赵加文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D0AF206-84EC-44D3-A774-B72A83C0A63E}"/>
              </a:ext>
            </a:extLst>
          </p:cNvPr>
          <p:cNvSpPr/>
          <p:nvPr/>
        </p:nvSpPr>
        <p:spPr>
          <a:xfrm>
            <a:off x="10078084" y="588071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ea typeface="宋体" panose="02010600030101010101" pitchFamily="2" charset="-122"/>
              </a:rPr>
              <a:t>郑天戈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4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2" presetClass="entr" presetSubtype="2" decel="4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4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4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4000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8" grpId="1"/>
      <p:bldP spid="9" grpId="0"/>
      <p:bldP spid="10" grpId="0"/>
      <p:bldP spid="21" grpId="0"/>
      <p:bldP spid="22" grpId="0"/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: 形状 37"/>
          <p:cNvSpPr/>
          <p:nvPr/>
        </p:nvSpPr>
        <p:spPr>
          <a:xfrm rot="8190451" flipH="1" flipV="1">
            <a:off x="5138674" y="2330770"/>
            <a:ext cx="3447440" cy="1440000"/>
          </a:xfrm>
          <a:custGeom>
            <a:avLst/>
            <a:gdLst>
              <a:gd name="connsiteX0" fmla="*/ 3236556 w 3447440"/>
              <a:gd name="connsiteY0" fmla="*/ 1229117 h 1440000"/>
              <a:gd name="connsiteX1" fmla="*/ 3447440 w 3447440"/>
              <a:gd name="connsiteY1" fmla="*/ 720000 h 1440000"/>
              <a:gd name="connsiteX2" fmla="*/ 2727439 w 3447440"/>
              <a:gd name="connsiteY2" fmla="*/ 0 h 1440000"/>
              <a:gd name="connsiteX3" fmla="*/ 2218322 w 3447440"/>
              <a:gd name="connsiteY3" fmla="*/ 210883 h 1440000"/>
              <a:gd name="connsiteX4" fmla="*/ 2176599 w 3447440"/>
              <a:gd name="connsiteY4" fmla="*/ 261452 h 1440000"/>
              <a:gd name="connsiteX5" fmla="*/ 2119888 w 3447440"/>
              <a:gd name="connsiteY5" fmla="*/ 303144 h 1440000"/>
              <a:gd name="connsiteX6" fmla="*/ 1327551 w 3447440"/>
              <a:gd name="connsiteY6" fmla="*/ 303144 h 1440000"/>
              <a:gd name="connsiteX7" fmla="*/ 1270838 w 3447440"/>
              <a:gd name="connsiteY7" fmla="*/ 261450 h 1440000"/>
              <a:gd name="connsiteX8" fmla="*/ 1229117 w 3447440"/>
              <a:gd name="connsiteY8" fmla="*/ 210883 h 1440000"/>
              <a:gd name="connsiteX9" fmla="*/ 720000 w 3447440"/>
              <a:gd name="connsiteY9" fmla="*/ 0 h 1440000"/>
              <a:gd name="connsiteX10" fmla="*/ 0 w 3447440"/>
              <a:gd name="connsiteY10" fmla="*/ 720000 h 1440000"/>
              <a:gd name="connsiteX11" fmla="*/ 720000 w 3447440"/>
              <a:gd name="connsiteY11" fmla="*/ 1440000 h 1440000"/>
              <a:gd name="connsiteX12" fmla="*/ 1229117 w 3447440"/>
              <a:gd name="connsiteY12" fmla="*/ 1229117 h 1440000"/>
              <a:gd name="connsiteX13" fmla="*/ 1270839 w 3447440"/>
              <a:gd name="connsiteY13" fmla="*/ 1178549 h 1440000"/>
              <a:gd name="connsiteX14" fmla="*/ 1327551 w 3447440"/>
              <a:gd name="connsiteY14" fmla="*/ 1136856 h 1440000"/>
              <a:gd name="connsiteX15" fmla="*/ 2119888 w 3447440"/>
              <a:gd name="connsiteY15" fmla="*/ 1136856 h 1440000"/>
              <a:gd name="connsiteX16" fmla="*/ 2176601 w 3447440"/>
              <a:gd name="connsiteY16" fmla="*/ 1178550 h 1440000"/>
              <a:gd name="connsiteX17" fmla="*/ 2218322 w 3447440"/>
              <a:gd name="connsiteY17" fmla="*/ 1229117 h 1440000"/>
              <a:gd name="connsiteX18" fmla="*/ 2727439 w 3447440"/>
              <a:gd name="connsiteY18" fmla="*/ 1440000 h 1440000"/>
              <a:gd name="connsiteX19" fmla="*/ 3236556 w 3447440"/>
              <a:gd name="connsiteY19" fmla="*/ 1229117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47440" h="1440000">
                <a:moveTo>
                  <a:pt x="3236556" y="1229117"/>
                </a:moveTo>
                <a:cubicBezTo>
                  <a:pt x="3366851" y="1098823"/>
                  <a:pt x="3447439" y="918823"/>
                  <a:pt x="3447440" y="720000"/>
                </a:cubicBezTo>
                <a:cubicBezTo>
                  <a:pt x="3447439" y="322355"/>
                  <a:pt x="3125084" y="0"/>
                  <a:pt x="2727439" y="0"/>
                </a:cubicBezTo>
                <a:cubicBezTo>
                  <a:pt x="2528617" y="0"/>
                  <a:pt x="2348617" y="80589"/>
                  <a:pt x="2218322" y="210883"/>
                </a:cubicBezTo>
                <a:lnTo>
                  <a:pt x="2176599" y="261452"/>
                </a:lnTo>
                <a:lnTo>
                  <a:pt x="2119888" y="303144"/>
                </a:lnTo>
                <a:cubicBezTo>
                  <a:pt x="1880343" y="461307"/>
                  <a:pt x="1567096" y="461307"/>
                  <a:pt x="1327551" y="303144"/>
                </a:cubicBezTo>
                <a:lnTo>
                  <a:pt x="1270838" y="261450"/>
                </a:lnTo>
                <a:lnTo>
                  <a:pt x="1229117" y="210883"/>
                </a:lnTo>
                <a:cubicBezTo>
                  <a:pt x="1098823" y="80589"/>
                  <a:pt x="918823" y="-1"/>
                  <a:pt x="720000" y="0"/>
                </a:cubicBezTo>
                <a:cubicBezTo>
                  <a:pt x="322355" y="0"/>
                  <a:pt x="0" y="322355"/>
                  <a:pt x="0" y="720000"/>
                </a:cubicBezTo>
                <a:cubicBezTo>
                  <a:pt x="0" y="1117645"/>
                  <a:pt x="322355" y="1440000"/>
                  <a:pt x="720000" y="1440000"/>
                </a:cubicBezTo>
                <a:cubicBezTo>
                  <a:pt x="918823" y="1440000"/>
                  <a:pt x="1098823" y="1359411"/>
                  <a:pt x="1229117" y="1229117"/>
                </a:cubicBezTo>
                <a:lnTo>
                  <a:pt x="1270839" y="1178549"/>
                </a:lnTo>
                <a:lnTo>
                  <a:pt x="1327551" y="1136856"/>
                </a:lnTo>
                <a:cubicBezTo>
                  <a:pt x="1567096" y="978693"/>
                  <a:pt x="1880343" y="978693"/>
                  <a:pt x="2119888" y="1136856"/>
                </a:cubicBezTo>
                <a:lnTo>
                  <a:pt x="2176601" y="1178550"/>
                </a:lnTo>
                <a:lnTo>
                  <a:pt x="2218322" y="1229117"/>
                </a:lnTo>
                <a:cubicBezTo>
                  <a:pt x="2348617" y="1359411"/>
                  <a:pt x="2528617" y="1440000"/>
                  <a:pt x="2727439" y="1440000"/>
                </a:cubicBezTo>
                <a:cubicBezTo>
                  <a:pt x="2926262" y="1440000"/>
                  <a:pt x="3106262" y="1359411"/>
                  <a:pt x="3236556" y="1229117"/>
                </a:cubicBezTo>
                <a:close/>
              </a:path>
            </a:pathLst>
          </a:custGeom>
          <a:solidFill>
            <a:srgbClr val="939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/>
          <p:cNvSpPr/>
          <p:nvPr/>
        </p:nvSpPr>
        <p:spPr>
          <a:xfrm rot="2689900" flipH="1">
            <a:off x="5138674" y="3744453"/>
            <a:ext cx="3447440" cy="1440000"/>
          </a:xfrm>
          <a:custGeom>
            <a:avLst/>
            <a:gdLst>
              <a:gd name="connsiteX0" fmla="*/ 3236556 w 3447440"/>
              <a:gd name="connsiteY0" fmla="*/ 1229117 h 1440000"/>
              <a:gd name="connsiteX1" fmla="*/ 3447440 w 3447440"/>
              <a:gd name="connsiteY1" fmla="*/ 720000 h 1440000"/>
              <a:gd name="connsiteX2" fmla="*/ 2727439 w 3447440"/>
              <a:gd name="connsiteY2" fmla="*/ 0 h 1440000"/>
              <a:gd name="connsiteX3" fmla="*/ 2218322 w 3447440"/>
              <a:gd name="connsiteY3" fmla="*/ 210883 h 1440000"/>
              <a:gd name="connsiteX4" fmla="*/ 2176599 w 3447440"/>
              <a:gd name="connsiteY4" fmla="*/ 261452 h 1440000"/>
              <a:gd name="connsiteX5" fmla="*/ 2119888 w 3447440"/>
              <a:gd name="connsiteY5" fmla="*/ 303144 h 1440000"/>
              <a:gd name="connsiteX6" fmla="*/ 1327551 w 3447440"/>
              <a:gd name="connsiteY6" fmla="*/ 303144 h 1440000"/>
              <a:gd name="connsiteX7" fmla="*/ 1270838 w 3447440"/>
              <a:gd name="connsiteY7" fmla="*/ 261450 h 1440000"/>
              <a:gd name="connsiteX8" fmla="*/ 1229117 w 3447440"/>
              <a:gd name="connsiteY8" fmla="*/ 210883 h 1440000"/>
              <a:gd name="connsiteX9" fmla="*/ 720000 w 3447440"/>
              <a:gd name="connsiteY9" fmla="*/ 0 h 1440000"/>
              <a:gd name="connsiteX10" fmla="*/ 0 w 3447440"/>
              <a:gd name="connsiteY10" fmla="*/ 720000 h 1440000"/>
              <a:gd name="connsiteX11" fmla="*/ 720000 w 3447440"/>
              <a:gd name="connsiteY11" fmla="*/ 1440000 h 1440000"/>
              <a:gd name="connsiteX12" fmla="*/ 1229117 w 3447440"/>
              <a:gd name="connsiteY12" fmla="*/ 1229117 h 1440000"/>
              <a:gd name="connsiteX13" fmla="*/ 1270839 w 3447440"/>
              <a:gd name="connsiteY13" fmla="*/ 1178549 h 1440000"/>
              <a:gd name="connsiteX14" fmla="*/ 1327551 w 3447440"/>
              <a:gd name="connsiteY14" fmla="*/ 1136856 h 1440000"/>
              <a:gd name="connsiteX15" fmla="*/ 2119888 w 3447440"/>
              <a:gd name="connsiteY15" fmla="*/ 1136856 h 1440000"/>
              <a:gd name="connsiteX16" fmla="*/ 2176601 w 3447440"/>
              <a:gd name="connsiteY16" fmla="*/ 1178550 h 1440000"/>
              <a:gd name="connsiteX17" fmla="*/ 2218322 w 3447440"/>
              <a:gd name="connsiteY17" fmla="*/ 1229117 h 1440000"/>
              <a:gd name="connsiteX18" fmla="*/ 2727439 w 3447440"/>
              <a:gd name="connsiteY18" fmla="*/ 1440000 h 1440000"/>
              <a:gd name="connsiteX19" fmla="*/ 3236556 w 3447440"/>
              <a:gd name="connsiteY19" fmla="*/ 1229117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47440" h="1440000">
                <a:moveTo>
                  <a:pt x="3236556" y="1229117"/>
                </a:moveTo>
                <a:cubicBezTo>
                  <a:pt x="3366851" y="1098823"/>
                  <a:pt x="3447439" y="918823"/>
                  <a:pt x="3447440" y="720000"/>
                </a:cubicBezTo>
                <a:cubicBezTo>
                  <a:pt x="3447439" y="322355"/>
                  <a:pt x="3125084" y="0"/>
                  <a:pt x="2727439" y="0"/>
                </a:cubicBezTo>
                <a:cubicBezTo>
                  <a:pt x="2528617" y="0"/>
                  <a:pt x="2348617" y="80589"/>
                  <a:pt x="2218322" y="210883"/>
                </a:cubicBezTo>
                <a:lnTo>
                  <a:pt x="2176599" y="261452"/>
                </a:lnTo>
                <a:lnTo>
                  <a:pt x="2119888" y="303144"/>
                </a:lnTo>
                <a:cubicBezTo>
                  <a:pt x="1880343" y="461307"/>
                  <a:pt x="1567096" y="461307"/>
                  <a:pt x="1327551" y="303144"/>
                </a:cubicBezTo>
                <a:lnTo>
                  <a:pt x="1270838" y="261450"/>
                </a:lnTo>
                <a:lnTo>
                  <a:pt x="1229117" y="210883"/>
                </a:lnTo>
                <a:cubicBezTo>
                  <a:pt x="1098823" y="80589"/>
                  <a:pt x="918823" y="-1"/>
                  <a:pt x="720000" y="0"/>
                </a:cubicBezTo>
                <a:cubicBezTo>
                  <a:pt x="322355" y="0"/>
                  <a:pt x="0" y="322355"/>
                  <a:pt x="0" y="720000"/>
                </a:cubicBezTo>
                <a:cubicBezTo>
                  <a:pt x="0" y="1117645"/>
                  <a:pt x="322355" y="1440000"/>
                  <a:pt x="720000" y="1440000"/>
                </a:cubicBezTo>
                <a:cubicBezTo>
                  <a:pt x="918823" y="1440000"/>
                  <a:pt x="1098823" y="1359411"/>
                  <a:pt x="1229117" y="1229117"/>
                </a:cubicBezTo>
                <a:lnTo>
                  <a:pt x="1270839" y="1178549"/>
                </a:lnTo>
                <a:lnTo>
                  <a:pt x="1327551" y="1136856"/>
                </a:lnTo>
                <a:cubicBezTo>
                  <a:pt x="1567096" y="978693"/>
                  <a:pt x="1880343" y="978693"/>
                  <a:pt x="2119888" y="1136856"/>
                </a:cubicBezTo>
                <a:lnTo>
                  <a:pt x="2176601" y="1178550"/>
                </a:lnTo>
                <a:lnTo>
                  <a:pt x="2218322" y="1229117"/>
                </a:lnTo>
                <a:cubicBezTo>
                  <a:pt x="2348617" y="1359411"/>
                  <a:pt x="2528617" y="1440000"/>
                  <a:pt x="2727439" y="1440000"/>
                </a:cubicBezTo>
                <a:cubicBezTo>
                  <a:pt x="2926262" y="1440000"/>
                  <a:pt x="3106262" y="1359411"/>
                  <a:pt x="3236556" y="1229117"/>
                </a:cubicBezTo>
                <a:close/>
              </a:path>
            </a:pathLst>
          </a:custGeom>
          <a:solidFill>
            <a:srgbClr val="49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/>
        </p:nvSpPr>
        <p:spPr>
          <a:xfrm rot="8070748">
            <a:off x="3718970" y="3742363"/>
            <a:ext cx="3447440" cy="1440000"/>
          </a:xfrm>
          <a:custGeom>
            <a:avLst/>
            <a:gdLst>
              <a:gd name="connsiteX0" fmla="*/ 3236556 w 3447440"/>
              <a:gd name="connsiteY0" fmla="*/ 1229117 h 1440000"/>
              <a:gd name="connsiteX1" fmla="*/ 3447440 w 3447440"/>
              <a:gd name="connsiteY1" fmla="*/ 720000 h 1440000"/>
              <a:gd name="connsiteX2" fmla="*/ 2727439 w 3447440"/>
              <a:gd name="connsiteY2" fmla="*/ 0 h 1440000"/>
              <a:gd name="connsiteX3" fmla="*/ 2218322 w 3447440"/>
              <a:gd name="connsiteY3" fmla="*/ 210883 h 1440000"/>
              <a:gd name="connsiteX4" fmla="*/ 2176599 w 3447440"/>
              <a:gd name="connsiteY4" fmla="*/ 261452 h 1440000"/>
              <a:gd name="connsiteX5" fmla="*/ 2119888 w 3447440"/>
              <a:gd name="connsiteY5" fmla="*/ 303144 h 1440000"/>
              <a:gd name="connsiteX6" fmla="*/ 1327551 w 3447440"/>
              <a:gd name="connsiteY6" fmla="*/ 303144 h 1440000"/>
              <a:gd name="connsiteX7" fmla="*/ 1270838 w 3447440"/>
              <a:gd name="connsiteY7" fmla="*/ 261450 h 1440000"/>
              <a:gd name="connsiteX8" fmla="*/ 1229117 w 3447440"/>
              <a:gd name="connsiteY8" fmla="*/ 210883 h 1440000"/>
              <a:gd name="connsiteX9" fmla="*/ 720000 w 3447440"/>
              <a:gd name="connsiteY9" fmla="*/ 0 h 1440000"/>
              <a:gd name="connsiteX10" fmla="*/ 0 w 3447440"/>
              <a:gd name="connsiteY10" fmla="*/ 720000 h 1440000"/>
              <a:gd name="connsiteX11" fmla="*/ 720000 w 3447440"/>
              <a:gd name="connsiteY11" fmla="*/ 1440000 h 1440000"/>
              <a:gd name="connsiteX12" fmla="*/ 1229117 w 3447440"/>
              <a:gd name="connsiteY12" fmla="*/ 1229117 h 1440000"/>
              <a:gd name="connsiteX13" fmla="*/ 1270839 w 3447440"/>
              <a:gd name="connsiteY13" fmla="*/ 1178549 h 1440000"/>
              <a:gd name="connsiteX14" fmla="*/ 1327551 w 3447440"/>
              <a:gd name="connsiteY14" fmla="*/ 1136856 h 1440000"/>
              <a:gd name="connsiteX15" fmla="*/ 2119888 w 3447440"/>
              <a:gd name="connsiteY15" fmla="*/ 1136856 h 1440000"/>
              <a:gd name="connsiteX16" fmla="*/ 2176601 w 3447440"/>
              <a:gd name="connsiteY16" fmla="*/ 1178550 h 1440000"/>
              <a:gd name="connsiteX17" fmla="*/ 2218322 w 3447440"/>
              <a:gd name="connsiteY17" fmla="*/ 1229117 h 1440000"/>
              <a:gd name="connsiteX18" fmla="*/ 2727439 w 3447440"/>
              <a:gd name="connsiteY18" fmla="*/ 1440000 h 1440000"/>
              <a:gd name="connsiteX19" fmla="*/ 3236556 w 3447440"/>
              <a:gd name="connsiteY19" fmla="*/ 1229117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47440" h="1440000">
                <a:moveTo>
                  <a:pt x="3236556" y="1229117"/>
                </a:moveTo>
                <a:cubicBezTo>
                  <a:pt x="3366851" y="1098823"/>
                  <a:pt x="3447439" y="918823"/>
                  <a:pt x="3447440" y="720000"/>
                </a:cubicBezTo>
                <a:cubicBezTo>
                  <a:pt x="3447439" y="322355"/>
                  <a:pt x="3125084" y="0"/>
                  <a:pt x="2727439" y="0"/>
                </a:cubicBezTo>
                <a:cubicBezTo>
                  <a:pt x="2528617" y="0"/>
                  <a:pt x="2348617" y="80589"/>
                  <a:pt x="2218322" y="210883"/>
                </a:cubicBezTo>
                <a:lnTo>
                  <a:pt x="2176599" y="261452"/>
                </a:lnTo>
                <a:lnTo>
                  <a:pt x="2119888" y="303144"/>
                </a:lnTo>
                <a:cubicBezTo>
                  <a:pt x="1880343" y="461307"/>
                  <a:pt x="1567096" y="461307"/>
                  <a:pt x="1327551" y="303144"/>
                </a:cubicBezTo>
                <a:lnTo>
                  <a:pt x="1270838" y="261450"/>
                </a:lnTo>
                <a:lnTo>
                  <a:pt x="1229117" y="210883"/>
                </a:lnTo>
                <a:cubicBezTo>
                  <a:pt x="1098823" y="80589"/>
                  <a:pt x="918823" y="-1"/>
                  <a:pt x="720000" y="0"/>
                </a:cubicBezTo>
                <a:cubicBezTo>
                  <a:pt x="322355" y="0"/>
                  <a:pt x="0" y="322355"/>
                  <a:pt x="0" y="720000"/>
                </a:cubicBezTo>
                <a:cubicBezTo>
                  <a:pt x="0" y="1117645"/>
                  <a:pt x="322355" y="1440000"/>
                  <a:pt x="720000" y="1440000"/>
                </a:cubicBezTo>
                <a:cubicBezTo>
                  <a:pt x="918823" y="1440000"/>
                  <a:pt x="1098823" y="1359411"/>
                  <a:pt x="1229117" y="1229117"/>
                </a:cubicBezTo>
                <a:lnTo>
                  <a:pt x="1270839" y="1178549"/>
                </a:lnTo>
                <a:lnTo>
                  <a:pt x="1327551" y="1136856"/>
                </a:lnTo>
                <a:cubicBezTo>
                  <a:pt x="1567096" y="978693"/>
                  <a:pt x="1880343" y="978693"/>
                  <a:pt x="2119888" y="1136856"/>
                </a:cubicBezTo>
                <a:lnTo>
                  <a:pt x="2176601" y="1178550"/>
                </a:lnTo>
                <a:lnTo>
                  <a:pt x="2218322" y="1229117"/>
                </a:lnTo>
                <a:cubicBezTo>
                  <a:pt x="2348617" y="1359411"/>
                  <a:pt x="2528617" y="1440000"/>
                  <a:pt x="2727439" y="1440000"/>
                </a:cubicBezTo>
                <a:cubicBezTo>
                  <a:pt x="2926262" y="1440000"/>
                  <a:pt x="3106262" y="1359411"/>
                  <a:pt x="3236556" y="1229117"/>
                </a:cubicBezTo>
                <a:close/>
              </a:path>
            </a:pathLst>
          </a:custGeom>
          <a:solidFill>
            <a:srgbClr val="AAD2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56DD30C-D654-475A-9700-1C84716DFC2E}"/>
              </a:ext>
            </a:extLst>
          </p:cNvPr>
          <p:cNvGrpSpPr/>
          <p:nvPr/>
        </p:nvGrpSpPr>
        <p:grpSpPr>
          <a:xfrm>
            <a:off x="3721957" y="2330770"/>
            <a:ext cx="3447440" cy="2133459"/>
            <a:chOff x="3721957" y="2330770"/>
            <a:chExt cx="3447440" cy="2133459"/>
          </a:xfrm>
        </p:grpSpPr>
        <p:sp>
          <p:nvSpPr>
            <p:cNvPr id="37" name="任意多边形: 形状 36"/>
            <p:cNvSpPr/>
            <p:nvPr/>
          </p:nvSpPr>
          <p:spPr>
            <a:xfrm rot="2692895" flipV="1">
              <a:off x="3721957" y="2330770"/>
              <a:ext cx="3447440" cy="1440000"/>
            </a:xfrm>
            <a:custGeom>
              <a:avLst/>
              <a:gdLst>
                <a:gd name="connsiteX0" fmla="*/ 3236556 w 3447440"/>
                <a:gd name="connsiteY0" fmla="*/ 1229117 h 1440000"/>
                <a:gd name="connsiteX1" fmla="*/ 3447440 w 3447440"/>
                <a:gd name="connsiteY1" fmla="*/ 720000 h 1440000"/>
                <a:gd name="connsiteX2" fmla="*/ 2727439 w 3447440"/>
                <a:gd name="connsiteY2" fmla="*/ 0 h 1440000"/>
                <a:gd name="connsiteX3" fmla="*/ 2218322 w 3447440"/>
                <a:gd name="connsiteY3" fmla="*/ 210883 h 1440000"/>
                <a:gd name="connsiteX4" fmla="*/ 2176599 w 3447440"/>
                <a:gd name="connsiteY4" fmla="*/ 261452 h 1440000"/>
                <a:gd name="connsiteX5" fmla="*/ 2119888 w 3447440"/>
                <a:gd name="connsiteY5" fmla="*/ 303144 h 1440000"/>
                <a:gd name="connsiteX6" fmla="*/ 1327551 w 3447440"/>
                <a:gd name="connsiteY6" fmla="*/ 303144 h 1440000"/>
                <a:gd name="connsiteX7" fmla="*/ 1270838 w 3447440"/>
                <a:gd name="connsiteY7" fmla="*/ 261450 h 1440000"/>
                <a:gd name="connsiteX8" fmla="*/ 1229117 w 3447440"/>
                <a:gd name="connsiteY8" fmla="*/ 210883 h 1440000"/>
                <a:gd name="connsiteX9" fmla="*/ 720000 w 3447440"/>
                <a:gd name="connsiteY9" fmla="*/ 0 h 1440000"/>
                <a:gd name="connsiteX10" fmla="*/ 0 w 3447440"/>
                <a:gd name="connsiteY10" fmla="*/ 720000 h 1440000"/>
                <a:gd name="connsiteX11" fmla="*/ 720000 w 3447440"/>
                <a:gd name="connsiteY11" fmla="*/ 1440000 h 1440000"/>
                <a:gd name="connsiteX12" fmla="*/ 1229117 w 3447440"/>
                <a:gd name="connsiteY12" fmla="*/ 1229117 h 1440000"/>
                <a:gd name="connsiteX13" fmla="*/ 1270839 w 3447440"/>
                <a:gd name="connsiteY13" fmla="*/ 1178549 h 1440000"/>
                <a:gd name="connsiteX14" fmla="*/ 1327551 w 3447440"/>
                <a:gd name="connsiteY14" fmla="*/ 1136856 h 1440000"/>
                <a:gd name="connsiteX15" fmla="*/ 2119888 w 3447440"/>
                <a:gd name="connsiteY15" fmla="*/ 1136856 h 1440000"/>
                <a:gd name="connsiteX16" fmla="*/ 2176601 w 3447440"/>
                <a:gd name="connsiteY16" fmla="*/ 1178550 h 1440000"/>
                <a:gd name="connsiteX17" fmla="*/ 2218322 w 3447440"/>
                <a:gd name="connsiteY17" fmla="*/ 1229117 h 1440000"/>
                <a:gd name="connsiteX18" fmla="*/ 2727439 w 3447440"/>
                <a:gd name="connsiteY18" fmla="*/ 1440000 h 1440000"/>
                <a:gd name="connsiteX19" fmla="*/ 3236556 w 3447440"/>
                <a:gd name="connsiteY19" fmla="*/ 1229117 h 14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47440" h="1440000">
                  <a:moveTo>
                    <a:pt x="3236556" y="1229117"/>
                  </a:moveTo>
                  <a:cubicBezTo>
                    <a:pt x="3366851" y="1098823"/>
                    <a:pt x="3447439" y="918823"/>
                    <a:pt x="3447440" y="720000"/>
                  </a:cubicBezTo>
                  <a:cubicBezTo>
                    <a:pt x="3447439" y="322355"/>
                    <a:pt x="3125084" y="0"/>
                    <a:pt x="2727439" y="0"/>
                  </a:cubicBezTo>
                  <a:cubicBezTo>
                    <a:pt x="2528617" y="0"/>
                    <a:pt x="2348617" y="80589"/>
                    <a:pt x="2218322" y="210883"/>
                  </a:cubicBezTo>
                  <a:lnTo>
                    <a:pt x="2176599" y="261452"/>
                  </a:lnTo>
                  <a:lnTo>
                    <a:pt x="2119888" y="303144"/>
                  </a:lnTo>
                  <a:cubicBezTo>
                    <a:pt x="1880343" y="461307"/>
                    <a:pt x="1567096" y="461307"/>
                    <a:pt x="1327551" y="303144"/>
                  </a:cubicBezTo>
                  <a:lnTo>
                    <a:pt x="1270838" y="261450"/>
                  </a:lnTo>
                  <a:lnTo>
                    <a:pt x="1229117" y="210883"/>
                  </a:lnTo>
                  <a:cubicBezTo>
                    <a:pt x="1098823" y="80589"/>
                    <a:pt x="918823" y="-1"/>
                    <a:pt x="720000" y="0"/>
                  </a:cubicBezTo>
                  <a:cubicBezTo>
                    <a:pt x="322355" y="0"/>
                    <a:pt x="0" y="322355"/>
                    <a:pt x="0" y="720000"/>
                  </a:cubicBezTo>
                  <a:cubicBezTo>
                    <a:pt x="0" y="1117645"/>
                    <a:pt x="322355" y="1440000"/>
                    <a:pt x="720000" y="1440000"/>
                  </a:cubicBezTo>
                  <a:cubicBezTo>
                    <a:pt x="918823" y="1440000"/>
                    <a:pt x="1098823" y="1359411"/>
                    <a:pt x="1229117" y="1229117"/>
                  </a:cubicBezTo>
                  <a:lnTo>
                    <a:pt x="1270839" y="1178549"/>
                  </a:lnTo>
                  <a:lnTo>
                    <a:pt x="1327551" y="1136856"/>
                  </a:lnTo>
                  <a:cubicBezTo>
                    <a:pt x="1567096" y="978693"/>
                    <a:pt x="1880343" y="978693"/>
                    <a:pt x="2119888" y="1136856"/>
                  </a:cubicBezTo>
                  <a:lnTo>
                    <a:pt x="2176601" y="1178550"/>
                  </a:lnTo>
                  <a:lnTo>
                    <a:pt x="2218322" y="1229117"/>
                  </a:lnTo>
                  <a:cubicBezTo>
                    <a:pt x="2348617" y="1359411"/>
                    <a:pt x="2528617" y="1440000"/>
                    <a:pt x="2727439" y="1440000"/>
                  </a:cubicBezTo>
                  <a:cubicBezTo>
                    <a:pt x="2926262" y="1440000"/>
                    <a:pt x="3106262" y="1359411"/>
                    <a:pt x="3236556" y="1229117"/>
                  </a:cubicBezTo>
                  <a:close/>
                </a:path>
              </a:pathLst>
            </a:custGeom>
            <a:solidFill>
              <a:srgbClr val="8BB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18900000" flipV="1">
              <a:off x="5430579" y="3024229"/>
              <a:ext cx="1440000" cy="1440000"/>
            </a:xfrm>
            <a:prstGeom prst="ellipse">
              <a:avLst/>
            </a:prstGeom>
            <a:solidFill>
              <a:srgbClr val="8BB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形 5" descr="齿轮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99" y="3369040"/>
            <a:ext cx="695600" cy="695600"/>
          </a:xfrm>
          <a:prstGeom prst="rect">
            <a:avLst/>
          </a:prstGeom>
        </p:spPr>
      </p:pic>
      <p:pic>
        <p:nvPicPr>
          <p:cNvPr id="9" name="图形 8" descr="灯泡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357" y="4838544"/>
            <a:ext cx="695600" cy="695600"/>
          </a:xfrm>
          <a:prstGeom prst="rect">
            <a:avLst/>
          </a:prstGeom>
        </p:spPr>
      </p:pic>
      <p:pic>
        <p:nvPicPr>
          <p:cNvPr id="11" name="图形 10" descr="靶心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779" y="1969122"/>
            <a:ext cx="695600" cy="695600"/>
          </a:xfrm>
          <a:prstGeom prst="rect">
            <a:avLst/>
          </a:prstGeom>
        </p:spPr>
      </p:pic>
      <p:pic>
        <p:nvPicPr>
          <p:cNvPr id="42" name="图形 41" descr="铅笔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661" y="3369040"/>
            <a:ext cx="695600" cy="6956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8616D23-5A64-42C3-A63F-528A8A4DBE6B}"/>
              </a:ext>
            </a:extLst>
          </p:cNvPr>
          <p:cNvSpPr/>
          <p:nvPr/>
        </p:nvSpPr>
        <p:spPr>
          <a:xfrm>
            <a:off x="4851164" y="344327"/>
            <a:ext cx="7232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200" spc="1000" dirty="0">
                <a:solidFill>
                  <a:prstClr val="black"/>
                </a:solidFill>
              </a:rPr>
              <a:t>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ADA1B87-15E0-458C-8EA1-C626B56806A2}"/>
              </a:ext>
            </a:extLst>
          </p:cNvPr>
          <p:cNvSpPr/>
          <p:nvPr/>
        </p:nvSpPr>
        <p:spPr>
          <a:xfrm>
            <a:off x="6190368" y="329771"/>
            <a:ext cx="7232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200" spc="1000" dirty="0">
                <a:solidFill>
                  <a:prstClr val="black"/>
                </a:solidFill>
              </a:rPr>
              <a:t>会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3751242-BE8E-4A80-9D85-806668A7A4CB}"/>
              </a:ext>
            </a:extLst>
          </p:cNvPr>
          <p:cNvSpPr/>
          <p:nvPr/>
        </p:nvSpPr>
        <p:spPr>
          <a:xfrm>
            <a:off x="5520766" y="337175"/>
            <a:ext cx="7232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200" spc="1000" dirty="0">
                <a:solidFill>
                  <a:prstClr val="black"/>
                </a:solidFill>
              </a:rPr>
              <a:t>知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722C98-DA53-405E-906E-048B73A6060D}"/>
              </a:ext>
            </a:extLst>
          </p:cNvPr>
          <p:cNvSpPr/>
          <p:nvPr/>
        </p:nvSpPr>
        <p:spPr>
          <a:xfrm>
            <a:off x="6802922" y="329770"/>
            <a:ext cx="7232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200" spc="1000" dirty="0">
                <a:solidFill>
                  <a:prstClr val="black"/>
                </a:solidFill>
              </a:rPr>
              <a:t>体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-0.14869 -0.003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35" y="-18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95833E-6 -4.07407E-6 L -0.14869 -0.003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35" y="-1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95833E-6 -4.07407E-6 L -0.14869 -0.003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35" y="-18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5833E-6 -4.07407E-6 L -0.14869 -0.003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3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00"/>
                            </p:stCondLst>
                            <p:childTnLst>
                              <p:par>
                                <p:cTn id="26" presetID="8" presetClass="emph" presetSubtype="0" accel="2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accel="20000" decel="6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5400000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accel="20000" decel="6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5400000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accel="20000" decel="6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5400000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39" grpId="0" animBg="1"/>
      <p:bldP spid="3" grpId="1"/>
      <p:bldP spid="3" grpId="2"/>
      <p:bldP spid="15" grpId="0"/>
      <p:bldP spid="15" grpId="1"/>
      <p:bldP spid="16" grpId="0"/>
      <p:bldP spid="16" grpId="1"/>
      <p:bldP spid="17" grpId="0"/>
      <p:bldP spid="1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户外, 天空, 建筑物, 大型&#10;&#10;已生成极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14B4860-8178-4C5E-ADB0-25C9842CE8DF}"/>
              </a:ext>
            </a:extLst>
          </p:cNvPr>
          <p:cNvSpPr txBox="1"/>
          <p:nvPr/>
        </p:nvSpPr>
        <p:spPr>
          <a:xfrm>
            <a:off x="4551250" y="2803256"/>
            <a:ext cx="328805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1000" dirty="0"/>
              <a:t>谢谢观看</a:t>
            </a:r>
          </a:p>
          <a:p>
            <a:pPr algn="ctr"/>
            <a:r>
              <a:rPr lang="en-US" altLang="zh-CN" sz="2400" b="1" spc="700" dirty="0"/>
              <a:t>THANKS</a:t>
            </a:r>
            <a:endParaRPr lang="zh-CN" altLang="en-US" sz="2400" b="1" spc="700" dirty="0"/>
          </a:p>
          <a:p>
            <a:pPr algn="ctr"/>
            <a:endParaRPr lang="zh-CN" altLang="en-US" sz="4000" spc="3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FB2E0A6-E98D-4FAE-B0FF-CE4F74681FF5}"/>
              </a:ext>
            </a:extLst>
          </p:cNvPr>
          <p:cNvGrpSpPr/>
          <p:nvPr/>
        </p:nvGrpSpPr>
        <p:grpSpPr>
          <a:xfrm>
            <a:off x="0" y="1424067"/>
            <a:ext cx="7929244" cy="3566734"/>
            <a:chOff x="0" y="1424067"/>
            <a:chExt cx="7929244" cy="3566734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ED05089-388C-4E9B-AC1A-2ED1A0647372}"/>
                </a:ext>
              </a:extLst>
            </p:cNvPr>
            <p:cNvCxnSpPr/>
            <p:nvPr/>
          </p:nvCxnSpPr>
          <p:spPr>
            <a:xfrm>
              <a:off x="0" y="3207434"/>
              <a:ext cx="431878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C5AC479B-07CF-4C4E-A55B-E90809F16B16}"/>
                </a:ext>
              </a:extLst>
            </p:cNvPr>
            <p:cNvSpPr/>
            <p:nvPr/>
          </p:nvSpPr>
          <p:spPr>
            <a:xfrm rot="16200000">
              <a:off x="4321474" y="1424067"/>
              <a:ext cx="3566734" cy="3566734"/>
            </a:xfrm>
            <a:prstGeom prst="arc">
              <a:avLst>
                <a:gd name="adj1" fmla="val 16200000"/>
                <a:gd name="adj2" fmla="val 5397994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D6FC18C-CED5-440D-9C90-B68EDCC7EC6F}"/>
                </a:ext>
              </a:extLst>
            </p:cNvPr>
            <p:cNvSpPr/>
            <p:nvPr/>
          </p:nvSpPr>
          <p:spPr>
            <a:xfrm>
              <a:off x="7839306" y="3111384"/>
              <a:ext cx="89938" cy="899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8E47BCD-B9D9-4726-B9D7-33605B435D61}"/>
              </a:ext>
            </a:extLst>
          </p:cNvPr>
          <p:cNvGrpSpPr/>
          <p:nvPr/>
        </p:nvGrpSpPr>
        <p:grpSpPr>
          <a:xfrm>
            <a:off x="4272061" y="1600934"/>
            <a:ext cx="7939395" cy="3566734"/>
            <a:chOff x="4252605" y="1873311"/>
            <a:chExt cx="7939395" cy="3566734"/>
          </a:xfrm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A4ED267B-F2B7-49AC-9F15-EC2F5C3F772F}"/>
                </a:ext>
              </a:extLst>
            </p:cNvPr>
            <p:cNvCxnSpPr/>
            <p:nvPr/>
          </p:nvCxnSpPr>
          <p:spPr>
            <a:xfrm>
              <a:off x="7873218" y="3671668"/>
              <a:ext cx="431878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79439380-2ADB-4A45-B874-2B7FCFA64583}"/>
                </a:ext>
              </a:extLst>
            </p:cNvPr>
            <p:cNvSpPr/>
            <p:nvPr/>
          </p:nvSpPr>
          <p:spPr>
            <a:xfrm rot="5400000" flipV="1">
              <a:off x="4295428" y="1873311"/>
              <a:ext cx="3566734" cy="3566734"/>
            </a:xfrm>
            <a:prstGeom prst="arc">
              <a:avLst>
                <a:gd name="adj1" fmla="val 16200000"/>
                <a:gd name="adj2" fmla="val 5397994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D4E9826E-54EF-4295-ACBA-34AAE95BB2F7}"/>
                </a:ext>
              </a:extLst>
            </p:cNvPr>
            <p:cNvSpPr/>
            <p:nvPr/>
          </p:nvSpPr>
          <p:spPr>
            <a:xfrm>
              <a:off x="4252605" y="3581730"/>
              <a:ext cx="89938" cy="899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4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户外, 天空, 建筑物, 大型&#10;&#10;已生成极高可信度的说明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96590" y="288758"/>
            <a:ext cx="259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600" dirty="0"/>
              <a:t>目  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20916" y="811978"/>
            <a:ext cx="235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spc="300" dirty="0"/>
              <a:t>CONTENTS</a:t>
            </a:r>
            <a:endParaRPr lang="zh-CN" altLang="en-US" sz="2000" spc="3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A399CA3-063D-4F88-8ECF-E3963C82FC83}"/>
              </a:ext>
            </a:extLst>
          </p:cNvPr>
          <p:cNvGrpSpPr/>
          <p:nvPr/>
        </p:nvGrpSpPr>
        <p:grpSpPr>
          <a:xfrm>
            <a:off x="863041" y="1774968"/>
            <a:ext cx="1740148" cy="1690972"/>
            <a:chOff x="863041" y="1774968"/>
            <a:chExt cx="1740148" cy="1690972"/>
          </a:xfrm>
        </p:grpSpPr>
        <p:sp>
          <p:nvSpPr>
            <p:cNvPr id="10" name="弧形 9"/>
            <p:cNvSpPr/>
            <p:nvPr/>
          </p:nvSpPr>
          <p:spPr>
            <a:xfrm rot="16200000">
              <a:off x="863041" y="1774968"/>
              <a:ext cx="1690972" cy="1690972"/>
            </a:xfrm>
            <a:prstGeom prst="arc">
              <a:avLst>
                <a:gd name="adj1" fmla="val 16200000"/>
                <a:gd name="adj2" fmla="val 533811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508635" y="2580033"/>
              <a:ext cx="94554" cy="945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" name="直接连接符 3"/>
          <p:cNvCxnSpPr/>
          <p:nvPr/>
        </p:nvCxnSpPr>
        <p:spPr>
          <a:xfrm>
            <a:off x="-375525" y="2613596"/>
            <a:ext cx="12492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 flipV="1">
            <a:off x="2547753" y="2928960"/>
            <a:ext cx="12492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0F21D4DB-F15C-4F68-A939-113AA1462C67}"/>
              </a:ext>
            </a:extLst>
          </p:cNvPr>
          <p:cNvGrpSpPr/>
          <p:nvPr/>
        </p:nvGrpSpPr>
        <p:grpSpPr>
          <a:xfrm>
            <a:off x="811331" y="2076616"/>
            <a:ext cx="1747114" cy="1690972"/>
            <a:chOff x="811331" y="2076616"/>
            <a:chExt cx="1747114" cy="1690972"/>
          </a:xfrm>
        </p:grpSpPr>
        <p:sp>
          <p:nvSpPr>
            <p:cNvPr id="38" name="弧形 37"/>
            <p:cNvSpPr/>
            <p:nvPr/>
          </p:nvSpPr>
          <p:spPr>
            <a:xfrm rot="16200000" flipH="1" flipV="1">
              <a:off x="867473" y="2076616"/>
              <a:ext cx="1690972" cy="1690972"/>
            </a:xfrm>
            <a:prstGeom prst="arc">
              <a:avLst>
                <a:gd name="adj1" fmla="val 16200000"/>
                <a:gd name="adj2" fmla="val 533811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811331" y="2897937"/>
              <a:ext cx="94554" cy="945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FEFFE24-55B5-458E-B5AE-2A56525266B5}"/>
              </a:ext>
            </a:extLst>
          </p:cNvPr>
          <p:cNvGrpSpPr/>
          <p:nvPr/>
        </p:nvGrpSpPr>
        <p:grpSpPr>
          <a:xfrm>
            <a:off x="3785127" y="2076615"/>
            <a:ext cx="1740148" cy="1690972"/>
            <a:chOff x="3785127" y="2076615"/>
            <a:chExt cx="1740148" cy="1690972"/>
          </a:xfrm>
        </p:grpSpPr>
        <p:sp>
          <p:nvSpPr>
            <p:cNvPr id="46" name="弧形 45"/>
            <p:cNvSpPr/>
            <p:nvPr/>
          </p:nvSpPr>
          <p:spPr>
            <a:xfrm rot="16200000">
              <a:off x="3785127" y="2076615"/>
              <a:ext cx="1690972" cy="1690972"/>
            </a:xfrm>
            <a:prstGeom prst="arc">
              <a:avLst>
                <a:gd name="adj1" fmla="val 16200000"/>
                <a:gd name="adj2" fmla="val 533811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5430721" y="2881680"/>
              <a:ext cx="94554" cy="945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8" name="直接连接符 47"/>
          <p:cNvCxnSpPr/>
          <p:nvPr/>
        </p:nvCxnSpPr>
        <p:spPr>
          <a:xfrm flipH="1" flipV="1">
            <a:off x="5469839" y="3230607"/>
            <a:ext cx="12492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013DA5E-6D8B-4FE5-8B0F-1867109E72AF}"/>
              </a:ext>
            </a:extLst>
          </p:cNvPr>
          <p:cNvGrpSpPr/>
          <p:nvPr/>
        </p:nvGrpSpPr>
        <p:grpSpPr>
          <a:xfrm>
            <a:off x="3733417" y="2378263"/>
            <a:ext cx="1747114" cy="1690972"/>
            <a:chOff x="3733417" y="2378263"/>
            <a:chExt cx="1747114" cy="1690972"/>
          </a:xfrm>
        </p:grpSpPr>
        <p:sp>
          <p:nvSpPr>
            <p:cNvPr id="49" name="弧形 48"/>
            <p:cNvSpPr/>
            <p:nvPr/>
          </p:nvSpPr>
          <p:spPr>
            <a:xfrm rot="16200000" flipH="1" flipV="1">
              <a:off x="3789559" y="2378263"/>
              <a:ext cx="1690972" cy="1690972"/>
            </a:xfrm>
            <a:prstGeom prst="arc">
              <a:avLst>
                <a:gd name="adj1" fmla="val 16200000"/>
                <a:gd name="adj2" fmla="val 533811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733417" y="3199584"/>
              <a:ext cx="94554" cy="945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E95525-53CB-40B4-BF00-7ABA5378534A}"/>
              </a:ext>
            </a:extLst>
          </p:cNvPr>
          <p:cNvGrpSpPr/>
          <p:nvPr/>
        </p:nvGrpSpPr>
        <p:grpSpPr>
          <a:xfrm>
            <a:off x="6722681" y="2381012"/>
            <a:ext cx="1740148" cy="1690972"/>
            <a:chOff x="6722681" y="2381012"/>
            <a:chExt cx="1740148" cy="1690972"/>
          </a:xfrm>
        </p:grpSpPr>
        <p:sp>
          <p:nvSpPr>
            <p:cNvPr id="52" name="弧形 51"/>
            <p:cNvSpPr/>
            <p:nvPr/>
          </p:nvSpPr>
          <p:spPr>
            <a:xfrm rot="16200000">
              <a:off x="6722681" y="2381012"/>
              <a:ext cx="1690972" cy="1690972"/>
            </a:xfrm>
            <a:prstGeom prst="arc">
              <a:avLst>
                <a:gd name="adj1" fmla="val 16200000"/>
                <a:gd name="adj2" fmla="val 533811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8368275" y="3186077"/>
              <a:ext cx="94554" cy="945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4" name="直接连接符 53"/>
          <p:cNvCxnSpPr/>
          <p:nvPr/>
        </p:nvCxnSpPr>
        <p:spPr>
          <a:xfrm flipH="1" flipV="1">
            <a:off x="8407393" y="3535004"/>
            <a:ext cx="12492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FAB07B-1623-40D0-AF5D-58975827C636}"/>
              </a:ext>
            </a:extLst>
          </p:cNvPr>
          <p:cNvGrpSpPr/>
          <p:nvPr/>
        </p:nvGrpSpPr>
        <p:grpSpPr>
          <a:xfrm>
            <a:off x="6670971" y="2682660"/>
            <a:ext cx="1747114" cy="1690972"/>
            <a:chOff x="6670971" y="2682660"/>
            <a:chExt cx="1747114" cy="1690972"/>
          </a:xfrm>
        </p:grpSpPr>
        <p:sp>
          <p:nvSpPr>
            <p:cNvPr id="55" name="弧形 54"/>
            <p:cNvSpPr/>
            <p:nvPr/>
          </p:nvSpPr>
          <p:spPr>
            <a:xfrm rot="16200000" flipH="1" flipV="1">
              <a:off x="6727113" y="2682660"/>
              <a:ext cx="1690972" cy="1690972"/>
            </a:xfrm>
            <a:prstGeom prst="arc">
              <a:avLst>
                <a:gd name="adj1" fmla="val 16200000"/>
                <a:gd name="adj2" fmla="val 533811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6670971" y="3503981"/>
              <a:ext cx="94554" cy="945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44B5983-744C-485E-834B-3F97D15681B6}"/>
              </a:ext>
            </a:extLst>
          </p:cNvPr>
          <p:cNvGrpSpPr/>
          <p:nvPr/>
        </p:nvGrpSpPr>
        <p:grpSpPr>
          <a:xfrm>
            <a:off x="9633556" y="2674587"/>
            <a:ext cx="1740148" cy="1690972"/>
            <a:chOff x="9633556" y="2674587"/>
            <a:chExt cx="1740148" cy="1690972"/>
          </a:xfrm>
        </p:grpSpPr>
        <p:sp>
          <p:nvSpPr>
            <p:cNvPr id="58" name="弧形 57"/>
            <p:cNvSpPr/>
            <p:nvPr/>
          </p:nvSpPr>
          <p:spPr>
            <a:xfrm rot="16200000">
              <a:off x="9633556" y="2674587"/>
              <a:ext cx="1690972" cy="1690972"/>
            </a:xfrm>
            <a:prstGeom prst="arc">
              <a:avLst>
                <a:gd name="adj1" fmla="val 16200000"/>
                <a:gd name="adj2" fmla="val 533811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11279150" y="3479652"/>
              <a:ext cx="94554" cy="945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0" name="直接连接符 59"/>
          <p:cNvCxnSpPr/>
          <p:nvPr/>
        </p:nvCxnSpPr>
        <p:spPr>
          <a:xfrm flipH="1" flipV="1">
            <a:off x="11318268" y="3828579"/>
            <a:ext cx="12492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34B80E4-8871-48B9-AFFA-DB2C5F667605}"/>
              </a:ext>
            </a:extLst>
          </p:cNvPr>
          <p:cNvGrpSpPr/>
          <p:nvPr/>
        </p:nvGrpSpPr>
        <p:grpSpPr>
          <a:xfrm>
            <a:off x="9581846" y="2976235"/>
            <a:ext cx="1747114" cy="1690972"/>
            <a:chOff x="9581846" y="2976235"/>
            <a:chExt cx="1747114" cy="1690972"/>
          </a:xfrm>
        </p:grpSpPr>
        <p:sp>
          <p:nvSpPr>
            <p:cNvPr id="61" name="弧形 60"/>
            <p:cNvSpPr/>
            <p:nvPr/>
          </p:nvSpPr>
          <p:spPr>
            <a:xfrm rot="16200000" flipH="1" flipV="1">
              <a:off x="9637988" y="2976235"/>
              <a:ext cx="1690972" cy="1690972"/>
            </a:xfrm>
            <a:prstGeom prst="arc">
              <a:avLst>
                <a:gd name="adj1" fmla="val 16200000"/>
                <a:gd name="adj2" fmla="val 533811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9581846" y="3797556"/>
              <a:ext cx="94554" cy="945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1279487" y="2495651"/>
            <a:ext cx="86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壹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215143" y="2757142"/>
            <a:ext cx="86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贰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7133380" y="3113526"/>
            <a:ext cx="86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叁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0052969" y="3403473"/>
            <a:ext cx="86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肆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811781" y="4280531"/>
            <a:ext cx="1947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前言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3657032" y="4543852"/>
            <a:ext cx="1947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Q&amp;A</a:t>
            </a:r>
            <a:r>
              <a:rPr lang="zh-CN" altLang="en-US" sz="2400" dirty="0"/>
              <a:t>环节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6567943" y="4894899"/>
            <a:ext cx="1947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调查结果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9426543" y="5079353"/>
            <a:ext cx="1947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感知体会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30000" decel="7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30000" decel="7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2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建筑物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2" name="图片 1" descr="图片包含 户外, 天空, 建筑物, 大型&#10;&#10;已生成极高可信度的说明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2500"/>
          <a:stretch>
            <a:fillRect/>
          </a:stretch>
        </p:blipFill>
        <p:spPr>
          <a:xfrm>
            <a:off x="4786" y="0"/>
            <a:ext cx="12192000" cy="34290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119" y="2150961"/>
            <a:ext cx="12183762" cy="2556079"/>
            <a:chOff x="8238" y="2078879"/>
            <a:chExt cx="12183762" cy="2556079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8238" y="3156284"/>
              <a:ext cx="498909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7194000" y="3549315"/>
              <a:ext cx="499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弧形 5"/>
            <p:cNvSpPr/>
            <p:nvPr/>
          </p:nvSpPr>
          <p:spPr>
            <a:xfrm rot="5400000">
              <a:off x="4998000" y="2438958"/>
              <a:ext cx="2196000" cy="2196000"/>
            </a:xfrm>
            <a:prstGeom prst="arc">
              <a:avLst>
                <a:gd name="adj1" fmla="val 16200000"/>
                <a:gd name="adj2" fmla="val 537566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/>
            <p:nvPr/>
          </p:nvSpPr>
          <p:spPr>
            <a:xfrm rot="16200000" flipV="1">
              <a:off x="5006905" y="2078879"/>
              <a:ext cx="2196000" cy="2196000"/>
            </a:xfrm>
            <a:prstGeom prst="arc">
              <a:avLst>
                <a:gd name="adj1" fmla="val 16200000"/>
                <a:gd name="adj2" fmla="val 537566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157810" y="308123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933855" y="344131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73238" y="2625985"/>
              <a:ext cx="1035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/>
                <a:t>壹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797325" y="5143500"/>
            <a:ext cx="4597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1000" dirty="0"/>
              <a:t>前言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10200" y="3558427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600" dirty="0"/>
              <a:t>ONE</a:t>
            </a:r>
            <a:endParaRPr lang="zh-CN" altLang="en-US" sz="3200" b="1" spc="600" dirty="0"/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C174F9-9F0F-46BD-870F-55E60752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D589748-0CAA-40A4-B9F5-21B9B0389967}"/>
              </a:ext>
            </a:extLst>
          </p:cNvPr>
          <p:cNvSpPr/>
          <p:nvPr/>
        </p:nvSpPr>
        <p:spPr>
          <a:xfrm>
            <a:off x="5426398" y="376600"/>
            <a:ext cx="7232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spc="1000" dirty="0"/>
              <a:t>前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421F06-056A-4000-B9BC-9C8C7EE45ADD}"/>
              </a:ext>
            </a:extLst>
          </p:cNvPr>
          <p:cNvSpPr/>
          <p:nvPr/>
        </p:nvSpPr>
        <p:spPr>
          <a:xfrm>
            <a:off x="6096000" y="369448"/>
            <a:ext cx="7232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spc="1000" dirty="0"/>
              <a:t>言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A8EAEC-4B6A-481B-8AF2-31F5636160E3}"/>
              </a:ext>
            </a:extLst>
          </p:cNvPr>
          <p:cNvSpPr/>
          <p:nvPr/>
        </p:nvSpPr>
        <p:spPr>
          <a:xfrm>
            <a:off x="1710466" y="1912690"/>
            <a:ext cx="835869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在经济高速发展的今天，就业问题已然成为了我国，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乃至全世界的一个重大社会问题。然而就业问题中表现的尤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为突出的无非就是大学生就业问题了。据相关资料显示我国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每年都有上百万的毕业大学生没有工作，成为待业人员，正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如当下流行语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毕业就意味着失业。究其根本原因就在于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生不符合企业的要求，不具备应有的职业素质。所以对职场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的素质要求进行调查研究就显得尤为的必要了，正所谓“知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己知彼百战不殆”。</a:t>
            </a:r>
          </a:p>
        </p:txBody>
      </p:sp>
    </p:spTree>
    <p:extLst>
      <p:ext uri="{BB962C8B-B14F-4D97-AF65-F5344CB8AC3E}">
        <p14:creationId xmlns:p14="http://schemas.microsoft.com/office/powerpoint/2010/main" val="79202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5E-6 2.22222E-6 L -0.1487 -0.00371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35" y="-18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16667E-7 -3.7037E-6 L -0.1487 -0.003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3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7" grpId="0" uiExpand="1" build="p" bldLvl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图片包含 户外, 天空, 建筑物, 大型&#10;&#10;已生成极高可信度的说明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2500"/>
          <a:stretch>
            <a:fillRect/>
          </a:stretch>
        </p:blipFill>
        <p:spPr>
          <a:xfrm>
            <a:off x="4786" y="0"/>
            <a:ext cx="12192000" cy="34290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119" y="2150961"/>
            <a:ext cx="12183762" cy="2556079"/>
            <a:chOff x="8238" y="2078879"/>
            <a:chExt cx="12183762" cy="2556079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8238" y="3156284"/>
              <a:ext cx="498909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7194000" y="3549315"/>
              <a:ext cx="499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弧形 5"/>
            <p:cNvSpPr/>
            <p:nvPr/>
          </p:nvSpPr>
          <p:spPr>
            <a:xfrm rot="5400000">
              <a:off x="4998000" y="2438958"/>
              <a:ext cx="2196000" cy="2196000"/>
            </a:xfrm>
            <a:prstGeom prst="arc">
              <a:avLst>
                <a:gd name="adj1" fmla="val 16200000"/>
                <a:gd name="adj2" fmla="val 537566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/>
            <p:nvPr/>
          </p:nvSpPr>
          <p:spPr>
            <a:xfrm rot="16200000" flipV="1">
              <a:off x="5006905" y="2078879"/>
              <a:ext cx="2196000" cy="2196000"/>
            </a:xfrm>
            <a:prstGeom prst="arc">
              <a:avLst>
                <a:gd name="adj1" fmla="val 16200000"/>
                <a:gd name="adj2" fmla="val 537566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157810" y="308123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933855" y="344131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73238" y="2625985"/>
              <a:ext cx="1035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/>
                <a:t>贰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797325" y="5143500"/>
            <a:ext cx="4597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1000" dirty="0"/>
              <a:t>Q&amp;A</a:t>
            </a:r>
            <a:r>
              <a:rPr lang="zh-CN" altLang="en-US" sz="3200" spc="1000" dirty="0"/>
              <a:t>环节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10200" y="3558427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600" dirty="0"/>
              <a:t>TWO</a:t>
            </a:r>
            <a:endParaRPr lang="zh-CN" altLang="en-US" sz="3200" b="1" spc="600" dirty="0"/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图片包含 户外, 天空, 建筑物, 大型&#10;&#10;已生成极高可信度的说明">
            <a:extLst>
              <a:ext uri="{FF2B5EF4-FFF2-40B4-BE49-F238E27FC236}">
                <a16:creationId xmlns:a16="http://schemas.microsoft.com/office/drawing/2014/main" id="{845FFFAD-B363-423A-9CA7-078B5072F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92952" y="5294475"/>
            <a:ext cx="3801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辩证对待人生矛盾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048000" y="1547922"/>
            <a:ext cx="0" cy="27900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9144000" y="1534611"/>
            <a:ext cx="0" cy="27900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330043" y="1391853"/>
            <a:ext cx="2369394" cy="2030091"/>
            <a:chOff x="5003832" y="1391643"/>
            <a:chExt cx="2180549" cy="1778334"/>
          </a:xfrm>
        </p:grpSpPr>
        <p:sp>
          <p:nvSpPr>
            <p:cNvPr id="16" name="文本框 15"/>
            <p:cNvSpPr txBox="1"/>
            <p:nvPr/>
          </p:nvSpPr>
          <p:spPr>
            <a:xfrm>
              <a:off x="5003832" y="2801677"/>
              <a:ext cx="218054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559042" y="1391643"/>
              <a:ext cx="1414841" cy="323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b="1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1038" y="1391854"/>
            <a:ext cx="4737056" cy="2659110"/>
            <a:chOff x="2133051" y="1511023"/>
            <a:chExt cx="4737056" cy="2659110"/>
          </a:xfrm>
        </p:grpSpPr>
        <p:sp>
          <p:nvSpPr>
            <p:cNvPr id="19" name="文本框 18"/>
            <p:cNvSpPr txBox="1"/>
            <p:nvPr/>
          </p:nvSpPr>
          <p:spPr>
            <a:xfrm>
              <a:off x="2133051" y="1738698"/>
              <a:ext cx="2180549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/>
                <a:t>主要职责是什么</a:t>
              </a:r>
              <a:endParaRPr lang="en-US" altLang="zh-CN" sz="2000" b="1" dirty="0"/>
            </a:p>
            <a:p>
              <a:pPr algn="ctr"/>
              <a:r>
                <a:rPr lang="zh-CN" altLang="en-US" sz="2000" b="1" dirty="0"/>
                <a:t>？</a:t>
              </a:r>
              <a:endParaRPr lang="en-US" altLang="zh-CN" sz="2000" b="1" dirty="0"/>
            </a:p>
            <a:p>
              <a:pPr algn="ctr"/>
              <a:r>
                <a:rPr lang="zh-CN" altLang="en-US" sz="1400" dirty="0"/>
                <a:t>主要职责是进行软件工程专业相关的教学科研。教授的课程有</a:t>
              </a:r>
              <a:r>
                <a:rPr lang="en-US" altLang="zh-CN" sz="1400" dirty="0"/>
                <a:t>《</a:t>
              </a:r>
              <a:r>
                <a:rPr lang="en-US" altLang="zh-CN" sz="1400" dirty="0" err="1"/>
                <a:t>JavaEE</a:t>
              </a:r>
              <a:r>
                <a:rPr lang="zh-CN" altLang="en-US" sz="1400" dirty="0"/>
                <a:t>应用开发</a:t>
              </a:r>
              <a:r>
                <a:rPr lang="en-US" altLang="zh-CN" sz="1400" dirty="0"/>
                <a:t>》《Linux</a:t>
              </a:r>
              <a:r>
                <a:rPr lang="zh-CN" altLang="en-US" sz="1400" dirty="0"/>
                <a:t>操作系统设计与实践</a:t>
              </a:r>
              <a:r>
                <a:rPr lang="en-US" altLang="zh-CN" sz="1400" dirty="0"/>
                <a:t>》《</a:t>
              </a:r>
              <a:r>
                <a:rPr lang="zh-CN" altLang="en-US" sz="1400" dirty="0"/>
                <a:t>算法设计与分析</a:t>
              </a:r>
              <a:r>
                <a:rPr lang="en-US" altLang="zh-CN" sz="1400" dirty="0"/>
                <a:t>》</a:t>
              </a:r>
              <a:r>
                <a:rPr lang="zh-CN" altLang="en-US" sz="1400" dirty="0"/>
                <a:t>等，主要从事一些</a:t>
              </a:r>
              <a:r>
                <a:rPr lang="en-US" altLang="zh-CN" sz="1400" dirty="0"/>
                <a:t>Java</a:t>
              </a:r>
              <a:r>
                <a:rPr lang="zh-CN" altLang="en-US" sz="1400" dirty="0"/>
                <a:t>应用开发和优化算法方面的应用研究。</a:t>
              </a:r>
              <a:endParaRPr lang="en-US" sz="1400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455266" y="1511023"/>
              <a:ext cx="1414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b="1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471991" y="1391854"/>
            <a:ext cx="4820869" cy="2882790"/>
            <a:chOff x="1980658" y="1391643"/>
            <a:chExt cx="4820869" cy="2882790"/>
          </a:xfrm>
        </p:grpSpPr>
        <p:sp>
          <p:nvSpPr>
            <p:cNvPr id="22" name="文本框 21"/>
            <p:cNvSpPr txBox="1"/>
            <p:nvPr/>
          </p:nvSpPr>
          <p:spPr>
            <a:xfrm>
              <a:off x="1980658" y="1627555"/>
              <a:ext cx="2180549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/>
                <a:t>这种职业需要什么样的能力？</a:t>
              </a:r>
              <a:endParaRPr lang="en-US" altLang="zh-CN" sz="2000" b="1" dirty="0"/>
            </a:p>
            <a:p>
              <a:pPr algn="ctr"/>
              <a:r>
                <a:rPr lang="en-US" altLang="zh-CN" sz="1400" dirty="0"/>
                <a:t>IT</a:t>
              </a:r>
              <a:r>
                <a:rPr lang="zh-CN" altLang="en-US" sz="1400" dirty="0"/>
                <a:t>业技术发展迅速，作为</a:t>
              </a:r>
              <a:r>
                <a:rPr lang="en-US" altLang="zh-CN" sz="1400" dirty="0"/>
                <a:t>IT</a:t>
              </a:r>
              <a:r>
                <a:rPr lang="zh-CN" altLang="en-US" sz="1400" dirty="0"/>
                <a:t>业教师相对于其他行业的教师，不仅要有丰富的理论知识，还要有过硬的技术。因此我们需要掌握至少一种主流的开发技术，具备良好的学习能力，文档阅读能力能力，以便可以跟踪当前</a:t>
              </a:r>
              <a:r>
                <a:rPr lang="en-US" altLang="zh-CN" sz="1400" dirty="0"/>
                <a:t>IT</a:t>
              </a:r>
              <a:r>
                <a:rPr lang="zh-CN" altLang="en-US" sz="1400" dirty="0"/>
                <a:t>新技术。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386686" y="1391643"/>
              <a:ext cx="1414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b="1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549402" y="1391854"/>
            <a:ext cx="4826019" cy="2667347"/>
            <a:chOff x="1975508" y="1391643"/>
            <a:chExt cx="4826019" cy="2667347"/>
          </a:xfrm>
        </p:grpSpPr>
        <p:sp>
          <p:nvSpPr>
            <p:cNvPr id="25" name="文本框 24"/>
            <p:cNvSpPr txBox="1"/>
            <p:nvPr/>
          </p:nvSpPr>
          <p:spPr>
            <a:xfrm>
              <a:off x="1975508" y="1627555"/>
              <a:ext cx="2180549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/>
                <a:t>这一职业发展道路怎么样？</a:t>
              </a:r>
              <a:endParaRPr lang="en-US" altLang="zh-CN" sz="2000" b="1" dirty="0"/>
            </a:p>
            <a:p>
              <a:pPr algn="ctr"/>
              <a:r>
                <a:rPr lang="zh-CN" altLang="en-US" sz="1400" dirty="0"/>
                <a:t> </a:t>
              </a:r>
              <a:r>
                <a:rPr lang="en-US" altLang="zh-CN" sz="1400" dirty="0"/>
                <a:t>(1)</a:t>
              </a:r>
              <a:r>
                <a:rPr lang="zh-CN" altLang="en-US" sz="1400" dirty="0"/>
                <a:t>积极参加各种培训、技术学习，提高教学水平；。 </a:t>
              </a:r>
            </a:p>
            <a:p>
              <a:pPr algn="ctr"/>
              <a:r>
                <a:rPr lang="en-US" altLang="zh-CN" sz="1400" dirty="0"/>
                <a:t>(2)</a:t>
              </a:r>
              <a:r>
                <a:rPr lang="zh-CN" altLang="en-US" sz="1400" dirty="0"/>
                <a:t>做好科研工作，认真进行课题研究，发表有质量的论文。 </a:t>
              </a:r>
            </a:p>
            <a:p>
              <a:pPr algn="ctr"/>
              <a:r>
                <a:rPr lang="en-US" altLang="zh-CN" sz="1400" dirty="0"/>
                <a:t>(3)</a:t>
              </a:r>
              <a:r>
                <a:rPr lang="zh-CN" altLang="en-US" sz="1400" dirty="0"/>
                <a:t>积极开展产学研合作，特别是为企事业单位研发应用系统。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386686" y="1391643"/>
              <a:ext cx="1414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b="1" dirty="0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9503724" y="1579002"/>
            <a:ext cx="218054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这份工作您最喜欢的是什么？</a:t>
            </a:r>
            <a:endParaRPr lang="en-US" altLang="zh-CN" sz="2000" b="1" dirty="0"/>
          </a:p>
          <a:p>
            <a:pPr algn="ctr"/>
            <a:r>
              <a:rPr lang="zh-CN" altLang="en-US" sz="1400" dirty="0"/>
              <a:t>这份工作我最喜欢的是可以有较充裕、自由的时间学习研究</a:t>
            </a:r>
            <a:r>
              <a:rPr lang="en-US" altLang="zh-CN" sz="1400" dirty="0"/>
              <a:t>IT</a:t>
            </a:r>
            <a:r>
              <a:rPr lang="zh-CN" altLang="en-US" sz="1400" dirty="0"/>
              <a:t>技术和相关课题；</a:t>
            </a:r>
            <a:r>
              <a:rPr lang="en-US" altLang="zh-CN" sz="1400" dirty="0"/>
              <a:t>IT</a:t>
            </a:r>
            <a:r>
              <a:rPr lang="zh-CN" altLang="en-US" sz="1400" dirty="0"/>
              <a:t>行业作为当今发展前途最大的几大行业之一</a:t>
            </a:r>
            <a:r>
              <a:rPr lang="en-US" altLang="zh-CN" sz="1400" dirty="0"/>
              <a:t>,</a:t>
            </a:r>
            <a:r>
              <a:rPr lang="zh-CN" altLang="en-US" sz="1400" dirty="0"/>
              <a:t>获得了前所未有的广泛关注，在教学之余，我们也有很多的机会研发一些系统，进行产学研合作。</a:t>
            </a: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9E6D13E-AC42-4CA7-B257-F5CF766E91E9}"/>
              </a:ext>
            </a:extLst>
          </p:cNvPr>
          <p:cNvCxnSpPr/>
          <p:nvPr/>
        </p:nvCxnSpPr>
        <p:spPr>
          <a:xfrm>
            <a:off x="428739" y="1309816"/>
            <a:ext cx="11329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DA305C6-0152-405B-8045-D488B93C9AF9}"/>
              </a:ext>
            </a:extLst>
          </p:cNvPr>
          <p:cNvCxnSpPr/>
          <p:nvPr/>
        </p:nvCxnSpPr>
        <p:spPr>
          <a:xfrm>
            <a:off x="431232" y="4551406"/>
            <a:ext cx="11329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B984DF5-D1E0-4774-8E16-0AE21759F230}"/>
              </a:ext>
            </a:extLst>
          </p:cNvPr>
          <p:cNvCxnSpPr/>
          <p:nvPr/>
        </p:nvCxnSpPr>
        <p:spPr>
          <a:xfrm>
            <a:off x="6104245" y="1552039"/>
            <a:ext cx="0" cy="27900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decel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4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4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4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50"/>
                            </p:stCondLst>
                            <p:childTnLst>
                              <p:par>
                                <p:cTn id="29" presetID="2" presetClass="entr" presetSubtype="1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4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4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4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4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建筑物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2" name="图片 1" descr="图片包含 户外, 天空, 建筑物, 大型&#10;&#10;已生成极高可信度的说明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2500"/>
          <a:stretch>
            <a:fillRect/>
          </a:stretch>
        </p:blipFill>
        <p:spPr>
          <a:xfrm>
            <a:off x="4786" y="0"/>
            <a:ext cx="12192000" cy="34290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119" y="2150961"/>
            <a:ext cx="12183762" cy="2556079"/>
            <a:chOff x="8238" y="2078879"/>
            <a:chExt cx="12183762" cy="2556079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8238" y="3156284"/>
              <a:ext cx="498909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7194000" y="3549315"/>
              <a:ext cx="499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弧形 5"/>
            <p:cNvSpPr/>
            <p:nvPr/>
          </p:nvSpPr>
          <p:spPr>
            <a:xfrm rot="5400000">
              <a:off x="4998000" y="2438958"/>
              <a:ext cx="2196000" cy="2196000"/>
            </a:xfrm>
            <a:prstGeom prst="arc">
              <a:avLst>
                <a:gd name="adj1" fmla="val 16200000"/>
                <a:gd name="adj2" fmla="val 537566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/>
            <p:nvPr/>
          </p:nvSpPr>
          <p:spPr>
            <a:xfrm rot="16200000" flipV="1">
              <a:off x="5006905" y="2078879"/>
              <a:ext cx="2196000" cy="2196000"/>
            </a:xfrm>
            <a:prstGeom prst="arc">
              <a:avLst>
                <a:gd name="adj1" fmla="val 16200000"/>
                <a:gd name="adj2" fmla="val 537566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157810" y="308123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933855" y="344131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73238" y="2625985"/>
              <a:ext cx="1035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/>
                <a:t>叁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797325" y="5143500"/>
            <a:ext cx="4597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1000" dirty="0"/>
              <a:t>调查结果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37946" y="3557697"/>
            <a:ext cx="1716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600" dirty="0"/>
              <a:t>THREE</a:t>
            </a:r>
            <a:endParaRPr lang="zh-CN" altLang="en-US" sz="3200" b="1" spc="600" dirty="0"/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16700" y="629587"/>
            <a:ext cx="10042369" cy="1045148"/>
            <a:chOff x="916700" y="629587"/>
            <a:chExt cx="10042369" cy="1045148"/>
          </a:xfrm>
        </p:grpSpPr>
        <p:sp>
          <p:nvSpPr>
            <p:cNvPr id="21" name="文本框 20"/>
            <p:cNvSpPr txBox="1"/>
            <p:nvPr/>
          </p:nvSpPr>
          <p:spPr>
            <a:xfrm>
              <a:off x="4492053" y="629587"/>
              <a:ext cx="320789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/>
                <a:t> </a:t>
              </a:r>
              <a:endParaRPr lang="zh-CN" altLang="en-US" sz="2000" b="1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16700" y="1029575"/>
              <a:ext cx="1004236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dirty="0"/>
            </a:p>
            <a:p>
              <a:endParaRPr lang="zh-CN" altLang="en-US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821558C-E633-4AE3-BBD2-D01B287E7D39}"/>
              </a:ext>
            </a:extLst>
          </p:cNvPr>
          <p:cNvGrpSpPr/>
          <p:nvPr/>
        </p:nvGrpSpPr>
        <p:grpSpPr>
          <a:xfrm>
            <a:off x="4503456" y="1833834"/>
            <a:ext cx="1469036" cy="1526651"/>
            <a:chOff x="4592038" y="2694482"/>
            <a:chExt cx="1469036" cy="1526651"/>
          </a:xfrm>
        </p:grpSpPr>
        <p:sp>
          <p:nvSpPr>
            <p:cNvPr id="3" name="泪滴形 2"/>
            <p:cNvSpPr/>
            <p:nvPr/>
          </p:nvSpPr>
          <p:spPr>
            <a:xfrm flipV="1">
              <a:off x="4592038" y="2694482"/>
              <a:ext cx="1469036" cy="1469036"/>
            </a:xfrm>
            <a:prstGeom prst="teardrop">
              <a:avLst/>
            </a:prstGeom>
            <a:solidFill>
              <a:srgbClr val="493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892336" y="2774583"/>
              <a:ext cx="86843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effectLst>
                    <a:outerShdw blurRad="50800" dist="38100" dir="10800000" sx="101000" sy="101000" algn="r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学历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FD950C-3661-485F-9807-9FFF9871EB17}"/>
              </a:ext>
            </a:extLst>
          </p:cNvPr>
          <p:cNvGrpSpPr/>
          <p:nvPr/>
        </p:nvGrpSpPr>
        <p:grpSpPr>
          <a:xfrm>
            <a:off x="6045518" y="1833834"/>
            <a:ext cx="1469036" cy="1526631"/>
            <a:chOff x="6134100" y="2694482"/>
            <a:chExt cx="1469036" cy="1526631"/>
          </a:xfrm>
        </p:grpSpPr>
        <p:sp>
          <p:nvSpPr>
            <p:cNvPr id="5" name="泪滴形 4"/>
            <p:cNvSpPr/>
            <p:nvPr/>
          </p:nvSpPr>
          <p:spPr>
            <a:xfrm flipH="1" flipV="1">
              <a:off x="6134100" y="2694482"/>
              <a:ext cx="1469036" cy="1469036"/>
            </a:xfrm>
            <a:prstGeom prst="teardrop">
              <a:avLst/>
            </a:prstGeom>
            <a:solidFill>
              <a:srgbClr val="8BB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433703" y="2775853"/>
              <a:ext cx="868439" cy="1445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effectLst>
                    <a:outerShdw blurRad="50800" dist="38100" dir="10800000" sx="101000" sy="101000" algn="r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经验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1956-C9CE-4D99-87ED-3DA4617B6189}"/>
              </a:ext>
            </a:extLst>
          </p:cNvPr>
          <p:cNvGrpSpPr/>
          <p:nvPr/>
        </p:nvGrpSpPr>
        <p:grpSpPr>
          <a:xfrm>
            <a:off x="4503456" y="3414670"/>
            <a:ext cx="1469036" cy="1502865"/>
            <a:chOff x="4592038" y="4275318"/>
            <a:chExt cx="1469036" cy="1502865"/>
          </a:xfrm>
        </p:grpSpPr>
        <p:sp>
          <p:nvSpPr>
            <p:cNvPr id="2" name="泪滴形 1"/>
            <p:cNvSpPr/>
            <p:nvPr/>
          </p:nvSpPr>
          <p:spPr>
            <a:xfrm>
              <a:off x="4592038" y="4275318"/>
              <a:ext cx="1469036" cy="1469036"/>
            </a:xfrm>
            <a:prstGeom prst="teardrop">
              <a:avLst/>
            </a:prstGeom>
            <a:solidFill>
              <a:srgbClr val="AAD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892336" y="4331633"/>
              <a:ext cx="86843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effectLst>
                    <a:outerShdw blurRad="50800" dist="38100" dir="10800000" sx="101000" sy="101000" algn="r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素质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D14D17F-34A8-42B1-BD2A-A4F2074E2CF3}"/>
              </a:ext>
            </a:extLst>
          </p:cNvPr>
          <p:cNvGrpSpPr/>
          <p:nvPr/>
        </p:nvGrpSpPr>
        <p:grpSpPr>
          <a:xfrm>
            <a:off x="6045518" y="3414670"/>
            <a:ext cx="1469036" cy="1502865"/>
            <a:chOff x="6134100" y="4275318"/>
            <a:chExt cx="1469036" cy="1502865"/>
          </a:xfrm>
        </p:grpSpPr>
        <p:sp>
          <p:nvSpPr>
            <p:cNvPr id="4" name="泪滴形 3"/>
            <p:cNvSpPr/>
            <p:nvPr/>
          </p:nvSpPr>
          <p:spPr>
            <a:xfrm flipH="1">
              <a:off x="6134100" y="4275318"/>
              <a:ext cx="1469036" cy="1469036"/>
            </a:xfrm>
            <a:prstGeom prst="teardrop">
              <a:avLst/>
            </a:prstGeom>
            <a:solidFill>
              <a:srgbClr val="939D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433703" y="4331633"/>
              <a:ext cx="86843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effectLst>
                    <a:outerShdw blurRad="50800" dist="38100" dir="10800000" sx="101000" sy="101000" algn="r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技能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916700" y="1511254"/>
            <a:ext cx="3536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最低最低的要求是本科毕业，而像国内知名的大学，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985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211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高校，通常都是要求满足研究生博士生毕业的人才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738350" y="1511254"/>
            <a:ext cx="3536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必须具备扎实的专业理论知识和较宽的知识面，实验离不开理论的指导。高校计算机实验教师不仅要掌握本学科的知识，还要对本校其他专业知识有足够了解。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33587" y="4292647"/>
            <a:ext cx="3536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就要求计算机实验教师具有方方面面的素质，充分利用现代化的教育设备科学的实验教学方法和实验技术手段，来调动学生学习的积极性；同时也要加强自身的修养，不断更新知识，紧跟计算机科技发展的步伐！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814157" y="4569646"/>
            <a:ext cx="3536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如每个专业的培养计划实验教师不仅要让学生了解操作系统从</a:t>
            </a:r>
            <a:r>
              <a:rPr lang="en-US" altLang="zh-CN" dirty="0"/>
              <a:t>DOS</a:t>
            </a:r>
            <a:r>
              <a:rPr lang="zh-CN" altLang="en-US" dirty="0"/>
              <a:t>到</a:t>
            </a:r>
            <a:r>
              <a:rPr lang="en-US" altLang="zh-CN" dirty="0"/>
              <a:t>VCqndows3.2</a:t>
            </a:r>
            <a:r>
              <a:rPr lang="zh-CN" altLang="en-US" dirty="0"/>
              <a:t>再到</a:t>
            </a:r>
            <a:r>
              <a:rPr lang="en-US" altLang="zh-CN" dirty="0"/>
              <a:t>WJi95</a:t>
            </a:r>
            <a:r>
              <a:rPr lang="zh-CN" altLang="en-US" dirty="0"/>
              <a:t>，</a:t>
            </a:r>
            <a:r>
              <a:rPr lang="en-US" altLang="zh-CN" dirty="0"/>
              <a:t>98</a:t>
            </a:r>
            <a:r>
              <a:rPr lang="zh-CN" altLang="en-US" dirty="0"/>
              <a:t>的发展史，还要让他们掌握几个经典使用的</a:t>
            </a:r>
            <a:r>
              <a:rPr lang="en-US" altLang="zh-CN" dirty="0"/>
              <a:t>DOS</a:t>
            </a:r>
            <a:r>
              <a:rPr lang="zh-CN" altLang="en-US" dirty="0"/>
              <a:t>命令，如</a:t>
            </a:r>
            <a:r>
              <a:rPr lang="en-US" altLang="zh-CN" dirty="0"/>
              <a:t>DIR,COPT,TYPE</a:t>
            </a:r>
            <a:r>
              <a:rPr lang="zh-CN" altLang="en-US" dirty="0"/>
              <a:t>等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020820" y="466725"/>
            <a:ext cx="36791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调查结果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decel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decel="4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4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decel="42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50"/>
                            </p:stCondLst>
                            <p:childTnLst>
                              <p:par>
                                <p:cTn id="27" presetID="2" presetClass="entr" presetSubtype="9" decel="4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3" decel="4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decel="4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/>
      <p:bldP spid="27" grpId="0"/>
      <p:bldP spid="29" grpId="0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图片包含 户外, 天空, 建筑物, 大型&#10;&#10;已生成极高可信度的说明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2500"/>
          <a:stretch>
            <a:fillRect/>
          </a:stretch>
        </p:blipFill>
        <p:spPr>
          <a:xfrm>
            <a:off x="4786" y="0"/>
            <a:ext cx="12192000" cy="34290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119" y="2150961"/>
            <a:ext cx="12183762" cy="2556079"/>
            <a:chOff x="8238" y="2078879"/>
            <a:chExt cx="12183762" cy="2556079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8238" y="3156284"/>
              <a:ext cx="498909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7194000" y="3549315"/>
              <a:ext cx="499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弧形 5"/>
            <p:cNvSpPr/>
            <p:nvPr/>
          </p:nvSpPr>
          <p:spPr>
            <a:xfrm rot="5400000">
              <a:off x="4998000" y="2438958"/>
              <a:ext cx="2196000" cy="2196000"/>
            </a:xfrm>
            <a:prstGeom prst="arc">
              <a:avLst>
                <a:gd name="adj1" fmla="val 16200000"/>
                <a:gd name="adj2" fmla="val 537566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/>
            <p:nvPr/>
          </p:nvSpPr>
          <p:spPr>
            <a:xfrm rot="16200000" flipV="1">
              <a:off x="5006905" y="2078879"/>
              <a:ext cx="2196000" cy="2196000"/>
            </a:xfrm>
            <a:prstGeom prst="arc">
              <a:avLst>
                <a:gd name="adj1" fmla="val 16200000"/>
                <a:gd name="adj2" fmla="val 537566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157810" y="308123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933855" y="344131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73238" y="2625985"/>
              <a:ext cx="1035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/>
                <a:t>肆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797325" y="5143500"/>
            <a:ext cx="4597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1000" dirty="0"/>
              <a:t>感知体会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1946" y="3550010"/>
            <a:ext cx="1608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600" dirty="0"/>
              <a:t>FOUR</a:t>
            </a:r>
            <a:endParaRPr lang="zh-CN" altLang="en-US" sz="3200" b="1" spc="600" dirty="0"/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商务汇报">
      <a:majorFont>
        <a:latin typeface="Yu Gothic Light"/>
        <a:ea typeface="Noto Sans S Chinese Light"/>
        <a:cs typeface=""/>
      </a:majorFont>
      <a:minorFont>
        <a:latin typeface="Yu Gothic UI Light"/>
        <a:ea typeface="Noto Sans S Chines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458</Words>
  <Application>Microsoft Office PowerPoint</Application>
  <PresentationFormat>宽屏</PresentationFormat>
  <Paragraphs>69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Yu Gothic Light</vt:lpstr>
      <vt:lpstr>Yu Gothic UI Light</vt:lpstr>
      <vt:lpstr>微软雅黑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。</dc:creator>
  <cp:lastModifiedBy>浩然 林</cp:lastModifiedBy>
  <cp:revision>32</cp:revision>
  <dcterms:created xsi:type="dcterms:W3CDTF">1900-01-01T00:00:00Z</dcterms:created>
  <dcterms:modified xsi:type="dcterms:W3CDTF">2018-12-25T09:29:51Z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